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24.jpeg" ContentType="image/jpeg"/>
  <Override PartName="/ppt/media/image23.jpeg" ContentType="image/jpeg"/>
  <Override PartName="/ppt/media/image22.jpeg" ContentType="image/jpeg"/>
  <Override PartName="/ppt/media/image21.jpeg" ContentType="image/jpeg"/>
  <Override PartName="/ppt/media/image20.jpeg" ContentType="image/jpeg"/>
  <Override PartName="/ppt/media/image19.jpeg" ContentType="image/jpeg"/>
  <Override PartName="/ppt/media/image42.jpeg" ContentType="image/jpeg"/>
  <Override PartName="/ppt/media/image18.jpeg" ContentType="image/jpeg"/>
  <Override PartName="/ppt/media/image16.jpeg" ContentType="image/jpeg"/>
  <Override PartName="/ppt/media/image15.jpeg" ContentType="image/jpeg"/>
  <Override PartName="/ppt/media/image14.jpeg" ContentType="image/jpeg"/>
  <Override PartName="/ppt/media/image41.jpeg" ContentType="image/jpeg"/>
  <Override PartName="/ppt/media/image1.png" ContentType="image/png"/>
  <Override PartName="/ppt/media/image17.jpeg" ContentType="image/jpeg"/>
  <Override PartName="/ppt/media/image3.png" ContentType="image/png"/>
  <Override PartName="/ppt/media/image30.jpeg" ContentType="image/jpeg"/>
  <Override PartName="/ppt/media/image31.jpeg" ContentType="image/jpeg"/>
  <Override PartName="/ppt/media/image4.jpeg" ContentType="image/jpeg"/>
  <Override PartName="/ppt/media/image2.png" ContentType="image/png"/>
  <Override PartName="/ppt/media/image25.jpeg" ContentType="image/jpeg"/>
  <Override PartName="/ppt/media/image32.jpeg" ContentType="image/jpeg"/>
  <Override PartName="/ppt/media/image5.jpeg" ContentType="image/jpeg"/>
  <Override PartName="/ppt/media/image26.jpeg" ContentType="image/jpeg"/>
  <Override PartName="/ppt/media/image33.jpeg" ContentType="image/jpeg"/>
  <Override PartName="/ppt/media/image6.jpeg" ContentType="image/jpeg"/>
  <Override PartName="/ppt/media/image27.jpeg" ContentType="image/jpeg"/>
  <Override PartName="/ppt/media/image34.jpeg" ContentType="image/jpeg"/>
  <Override PartName="/ppt/media/image28.jpeg" ContentType="image/jpeg"/>
  <Override PartName="/ppt/media/image13.jpeg" ContentType="image/jpeg"/>
  <Override PartName="/ppt/media/image40.jpeg" ContentType="image/jpeg"/>
  <Override PartName="/ppt/media/image44.jpeg" ContentType="image/jpeg"/>
  <Override PartName="/ppt/media/image7.jpeg" ContentType="image/jpeg"/>
  <Override PartName="/ppt/media/image38.jpeg" ContentType="image/jpeg"/>
  <Override PartName="/ppt/media/image35.jpeg" ContentType="image/jpeg"/>
  <Override PartName="/ppt/media/image39.jpeg" ContentType="image/jpeg"/>
  <Override PartName="/ppt/media/image8.jpeg" ContentType="image/jpeg"/>
  <Override PartName="/ppt/media/image10.jpeg" ContentType="image/jpeg"/>
  <Override PartName="/ppt/media/image29.jpeg" ContentType="image/jpeg"/>
  <Override PartName="/ppt/media/image36.jpeg" ContentType="image/jpeg"/>
  <Override PartName="/ppt/media/image11.jpeg" ContentType="image/jpeg"/>
  <Override PartName="/ppt/media/image9.jpeg" ContentType="image/jpeg"/>
  <Override PartName="/ppt/media/image37.jpeg" ContentType="image/jpeg"/>
  <Override PartName="/ppt/media/image12.jpeg" ContentType="image/jpeg"/>
  <Override PartName="/ppt/media/image43.jpeg" ContentType="image/jpe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</p:sldIdLst>
  <p:sldSz cx="12193587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
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V Logo - Dark Master" descr=""/>
          <p:cNvPicPr/>
          <p:nvPr/>
        </p:nvPicPr>
        <p:blipFill>
          <a:blip r:embed="rId2"/>
          <a:stretch/>
        </p:blipFill>
        <p:spPr>
          <a:xfrm>
            <a:off x="11475720" y="6254640"/>
            <a:ext cx="537480" cy="537480"/>
          </a:xfrm>
          <a:prstGeom prst="rect">
            <a:avLst/>
          </a:prstGeom>
          <a:ln w="0">
            <a:noFill/>
          </a:ln>
        </p:spPr>
      </p:pic>
      <p:pic>
        <p:nvPicPr>
          <p:cNvPr id="1" name="Valtech Logo - Dark Cover" descr=""/>
          <p:cNvPicPr/>
          <p:nvPr/>
        </p:nvPicPr>
        <p:blipFill>
          <a:blip r:embed="rId3"/>
          <a:stretch/>
        </p:blipFill>
        <p:spPr>
          <a:xfrm>
            <a:off x="1845720" y="1364040"/>
            <a:ext cx="1173600" cy="234720"/>
          </a:xfrm>
          <a:prstGeom prst="rect">
            <a:avLst/>
          </a:prstGeom>
          <a:ln w="0">
            <a:noFill/>
          </a:ln>
        </p:spPr>
      </p:pic>
      <p:sp>
        <p:nvSpPr>
          <p:cNvPr id="2" name="Rectangle 31"/>
          <p:cNvSpPr/>
          <p:nvPr/>
        </p:nvSpPr>
        <p:spPr>
          <a:xfrm>
            <a:off x="1523880" y="1935000"/>
            <a:ext cx="9139320" cy="2984760"/>
          </a:xfrm>
          <a:prstGeom prst="rect">
            <a:avLst/>
          </a:prstGeom>
          <a:noFill/>
          <a:ln w="12708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fr-FR" sz="4400" spc="-1" strike="noStrike">
                <a:latin typeface="Arial"/>
              </a:rPr>
              <a:t>Click to edit the title text format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Click to edit the outline text format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Outline Level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Third Outline Level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Fourth Outline Level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Fifth Outline Level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Sixth Outline Level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Seventh Outline Level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ffffff">
                <a:alpha val="0"/>
              </a:srgbClr>
            </a:gs>
          </a:gsLst>
          <a:lin ang="12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V Logo - Dark Master" descr=""/>
          <p:cNvPicPr/>
          <p:nvPr/>
        </p:nvPicPr>
        <p:blipFill>
          <a:blip r:embed="rId2"/>
          <a:stretch/>
        </p:blipFill>
        <p:spPr>
          <a:xfrm>
            <a:off x="11475720" y="6254640"/>
            <a:ext cx="537480" cy="537480"/>
          </a:xfrm>
          <a:prstGeom prst="rect">
            <a:avLst/>
          </a:prstGeom>
          <a:ln w="0"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fr-FR" sz="4400" spc="-1" strike="noStrike">
                <a:latin typeface="Arial"/>
              </a:rPr>
              <a:t>Click to edit the title text format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Click to edit the outline text format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Outline Level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Third Outline Level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Fourth Outline Level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Fifth Outline Level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Sixth Outline Level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Seventh Outline Level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7.jpe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40.jpe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41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2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4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3"/>
          <p:cNvSpPr/>
          <p:nvPr/>
        </p:nvSpPr>
        <p:spPr>
          <a:xfrm>
            <a:off x="1756080" y="2978280"/>
            <a:ext cx="8862480" cy="186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0" tIns="0" bIns="46800" anchor="b">
            <a:noAutofit/>
          </a:bodyPr>
          <a:p>
            <a:pPr>
              <a:lnSpc>
                <a:spcPct val="85000"/>
              </a:lnSpc>
            </a:pPr>
            <a:r>
              <a:rPr b="1" lang="en-US" sz="60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JAVA</a:t>
            </a:r>
            <a:br/>
            <a:r>
              <a:rPr b="1" lang="en-US" sz="60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Training - Advanded</a:t>
            </a:r>
            <a:endParaRPr b="0" lang="fr-FR" sz="6000" spc="-1" strike="noStrike">
              <a:latin typeface="Arial"/>
            </a:endParaRPr>
          </a:p>
        </p:txBody>
      </p:sp>
      <p:sp>
        <p:nvSpPr>
          <p:cNvPr id="81" name="Subtitle 4"/>
          <p:cNvSpPr/>
          <p:nvPr/>
        </p:nvSpPr>
        <p:spPr>
          <a:xfrm>
            <a:off x="1857600" y="5200920"/>
            <a:ext cx="7357320" cy="32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Thomas DECOSTER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82" name="Text Placeholder 5"/>
          <p:cNvSpPr/>
          <p:nvPr/>
        </p:nvSpPr>
        <p:spPr>
          <a:xfrm>
            <a:off x="1857240" y="5496480"/>
            <a:ext cx="737100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Java Senior Consultant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83" name="Slide Number Placeholder - Dark Master"/>
          <p:cNvSpPr/>
          <p:nvPr/>
        </p:nvSpPr>
        <p:spPr>
          <a:xfrm>
            <a:off x="6219000" y="6336000"/>
            <a:ext cx="49068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fld id="{1650C177-9A59-4777-99D5-D18352050BED}" type="slidenum">
              <a:rPr b="1" lang="de-DE" sz="800" spc="-1" strike="noStrike">
                <a:solidFill>
                  <a:srgbClr val="202020"/>
                </a:solidFill>
                <a:latin typeface="Helvetica Neue"/>
                <a:ea typeface="Helvetica Neue"/>
              </a:rPr>
              <a:t>&lt;number&gt;</a:t>
            </a:fld>
            <a:endParaRPr b="0" lang="fr-FR" sz="800" spc="-1" strike="noStrike">
              <a:latin typeface="Arial"/>
            </a:endParaRPr>
          </a:p>
        </p:txBody>
      </p:sp>
      <p:sp>
        <p:nvSpPr>
          <p:cNvPr id="84" name="Footer Placeholder - Dark Master"/>
          <p:cNvSpPr/>
          <p:nvPr/>
        </p:nvSpPr>
        <p:spPr>
          <a:xfrm>
            <a:off x="3699720" y="6339240"/>
            <a:ext cx="2514240" cy="3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91440" anchor="ctr">
            <a:noAutofit/>
          </a:bodyPr>
          <a:p>
            <a:pPr algn="r">
              <a:lnSpc>
                <a:spcPct val="100000"/>
              </a:lnSpc>
            </a:pPr>
            <a:r>
              <a:rPr b="1" lang="en-GB" sz="800" spc="-1" strike="noStrike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b="1" lang="en-GB" sz="1200" spc="-1" strike="noStrike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b="0" lang="fr-FR" sz="12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46" name="Content Placeholder 2_16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ontent Placeholder 3_17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Title 4_17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49" name="Text Placeholder 5_17"/>
          <p:cNvSpPr/>
          <p:nvPr/>
        </p:nvSpPr>
        <p:spPr>
          <a:xfrm>
            <a:off x="593640" y="1016640"/>
            <a:ext cx="45669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Annotations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50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"/>
          <p:cNvSpPr/>
          <p:nvPr/>
        </p:nvSpPr>
        <p:spPr>
          <a:xfrm>
            <a:off x="540000" y="2160000"/>
            <a:ext cx="7198920" cy="39268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@Target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({ElementType.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METHOD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})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@Retention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(RetentionPolicy.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RUNTIME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@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interface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ManagePermissions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PermissionLevel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value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default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PermissionLevel.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VISITOR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@ManagePermissions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ADMIN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performAdminAction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"ADMIN action"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Method method =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realService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.getClass().getDeclaredMethod(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"performAdminAction"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null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ManagePermissions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annotation = method.getAnnotation(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ManagePermissions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class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(!contextPermission.allows(annotation.value())){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throw 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ForbidenActionException()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53" name="Content Placeholder 2_6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ontent Placeholder 3_7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Title 4_7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56" name="Text Placeholder 5_7"/>
          <p:cNvSpPr/>
          <p:nvPr/>
        </p:nvSpPr>
        <p:spPr>
          <a:xfrm>
            <a:off x="593640" y="1016640"/>
            <a:ext cx="45669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Bean / POJO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57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"/>
          <p:cNvSpPr/>
          <p:nvPr/>
        </p:nvSpPr>
        <p:spPr>
          <a:xfrm>
            <a:off x="540000" y="1710000"/>
            <a:ext cx="5408640" cy="60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POJO : Plain Old Java Object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Attributes + Getters + Setters + no args Constructor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59" name=""/>
          <p:cNvSpPr/>
          <p:nvPr/>
        </p:nvSpPr>
        <p:spPr>
          <a:xfrm>
            <a:off x="540000" y="2430000"/>
            <a:ext cx="5758920" cy="404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Dinosaur {</a:t>
            </a:r>
            <a:br/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name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PojoSample.Diet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diet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Dinosaur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getName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name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setName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 name)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name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name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PojoSample.Diet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getDiet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diet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setDiet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(PojoSample.Diet diet)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diet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diet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61" name="Content Placeholder 2_7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ontent Placeholder 3_8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Title 4_8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64" name="Text Placeholder 5_8"/>
          <p:cNvSpPr/>
          <p:nvPr/>
        </p:nvSpPr>
        <p:spPr>
          <a:xfrm>
            <a:off x="593640" y="1016640"/>
            <a:ext cx="45669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Immutable Object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"/>
          <p:cNvSpPr/>
          <p:nvPr/>
        </p:nvSpPr>
        <p:spPr>
          <a:xfrm>
            <a:off x="540000" y="1710000"/>
            <a:ext cx="4396680" cy="162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POJO : Plain Old Java Object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Attributes + Getters + all args Constructor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Attributes cannot be modified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Avoids many side effects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Commonly used in functional paradigm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67" name=""/>
          <p:cNvSpPr/>
          <p:nvPr/>
        </p:nvSpPr>
        <p:spPr>
          <a:xfrm>
            <a:off x="596880" y="3420000"/>
            <a:ext cx="5758920" cy="332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ImmutableDinosaur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final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name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private final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Diet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diet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public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ImmutableDinosaur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 name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PojoSample.Diet diet)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name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name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diet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diet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getName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name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PojoSample.Diet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getDiet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diet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69" name="Content Placeholder 2_0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Content Placeholder 3_1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Title 4_1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72" name="Text Placeholder 5_1"/>
          <p:cNvSpPr/>
          <p:nvPr/>
        </p:nvSpPr>
        <p:spPr>
          <a:xfrm>
            <a:off x="593640" y="1016640"/>
            <a:ext cx="45669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Singleton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"/>
          <p:cNvSpPr/>
          <p:nvPr/>
        </p:nvSpPr>
        <p:spPr>
          <a:xfrm>
            <a:off x="540000" y="1710000"/>
            <a:ext cx="374436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A class that has only one instance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75" name=""/>
          <p:cNvSpPr/>
          <p:nvPr/>
        </p:nvSpPr>
        <p:spPr>
          <a:xfrm>
            <a:off x="540000" y="2070000"/>
            <a:ext cx="5758920" cy="278892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SingletonSample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VANILLA JAVA : this example is only for explanation purpose</a:t>
            </a:r>
            <a:br/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final static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SingletonSample 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INSTANCE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SingletonSample()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public static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SingletonSample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getInstance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INSTANCE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sayHello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"Hello World!"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static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main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(String[] args)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SingletonSample.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getInstance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().sayHello()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  <p:sp>
        <p:nvSpPr>
          <p:cNvPr id="176" name=""/>
          <p:cNvSpPr/>
          <p:nvPr/>
        </p:nvSpPr>
        <p:spPr>
          <a:xfrm>
            <a:off x="540000" y="4950000"/>
            <a:ext cx="5758920" cy="179892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enum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EnumSingleton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INSTANCE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sayHi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"Hi World!"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static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main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(String[] args)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EnumSingleton.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INSTANCE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.sayHi()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78" name="Content Placeholder 2_5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ontent Placeholder 3_6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Title 4_6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81" name="Text Placeholder 5_6"/>
          <p:cNvSpPr/>
          <p:nvPr/>
        </p:nvSpPr>
        <p:spPr>
          <a:xfrm>
            <a:off x="593640" y="1016640"/>
            <a:ext cx="45669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Singleton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82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"/>
          <p:cNvSpPr/>
          <p:nvPr/>
        </p:nvSpPr>
        <p:spPr>
          <a:xfrm>
            <a:off x="540000" y="1710000"/>
            <a:ext cx="598608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Usage : Service Composition with Dependency Injection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84" name=""/>
          <p:cNvSpPr/>
          <p:nvPr/>
        </p:nvSpPr>
        <p:spPr>
          <a:xfrm>
            <a:off x="540000" y="2070000"/>
            <a:ext cx="5758920" cy="467892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@SpringBootApplication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SingletonExampleWithSpring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implements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CommandLineRunner {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@Autowired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Controller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controller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@Component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Controller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@Autowired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ComponentSample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component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callComponent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component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.sayHello()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@Component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ComponentSample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sayHello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"Hello Valtech"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}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@Override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run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(String... args)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throws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Exception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controller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.callService()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static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main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(String[] args)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SpringApplication.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run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(SingletonExampleWithSpring.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class,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args)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86" name="Content Placeholder 2_9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ontent Placeholder 3_10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Title 4_10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89" name="Text Placeholder 5_10"/>
          <p:cNvSpPr/>
          <p:nvPr/>
        </p:nvSpPr>
        <p:spPr>
          <a:xfrm>
            <a:off x="593640" y="1016640"/>
            <a:ext cx="45669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Services</a:t>
            </a:r>
            <a:endParaRPr b="0" lang="fr-FR" sz="4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endParaRPr b="0" lang="fr-FR" sz="4000" spc="-1" strike="noStrike">
              <a:latin typeface="Arial"/>
            </a:endParaRPr>
          </a:p>
        </p:txBody>
      </p:sp>
      <p:sp>
        <p:nvSpPr>
          <p:cNvPr id="190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"/>
          <p:cNvSpPr/>
          <p:nvPr/>
        </p:nvSpPr>
        <p:spPr>
          <a:xfrm>
            <a:off x="596880" y="1980000"/>
            <a:ext cx="5758920" cy="467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interface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DinosaurFeedingService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feed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(Dinosaur dinosaur)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@Transactional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DinosaurFeedingServiceImpl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implements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DinosaurFeedingService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MeatProviderService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meatProviderService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VegetablesProviderService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vegetablesProviderService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@Override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feed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(Dinosaur dinosaur)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int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ration = calculerRation(dinosaur)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switch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(dinosaur.getDiet()){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case 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HERBIVORE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: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   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vegetablesProviderService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.getFood(ration)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        break;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    case 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CARNIVORE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: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   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meatProviderService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.getFood(ration)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        break;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    default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: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throw 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UnsupportedOperationException()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int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calculerRation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(Dinosaur dinosaur)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100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  <p:sp>
        <p:nvSpPr>
          <p:cNvPr id="192" name=""/>
          <p:cNvSpPr/>
          <p:nvPr/>
        </p:nvSpPr>
        <p:spPr>
          <a:xfrm>
            <a:off x="720000" y="1620000"/>
            <a:ext cx="33346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1 Interface , 1+ Implementation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94" name="Content Placeholder 2_18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ontent Placeholder 3_19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Title 4_19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97" name="Text Placeholder 5_19"/>
          <p:cNvSpPr/>
          <p:nvPr/>
        </p:nvSpPr>
        <p:spPr>
          <a:xfrm>
            <a:off x="593640" y="1016640"/>
            <a:ext cx="45669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Repository (DAO)</a:t>
            </a:r>
            <a:endParaRPr b="0" lang="fr-FR" sz="4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endParaRPr b="0" lang="fr-FR" sz="4000" spc="-1" strike="noStrike">
              <a:latin typeface="Arial"/>
            </a:endParaRPr>
          </a:p>
        </p:txBody>
      </p:sp>
      <p:sp>
        <p:nvSpPr>
          <p:cNvPr id="198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"/>
          <p:cNvSpPr/>
          <p:nvPr/>
        </p:nvSpPr>
        <p:spPr>
          <a:xfrm>
            <a:off x="360000" y="2610000"/>
            <a:ext cx="8819280" cy="350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@Repository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ClientRepository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b="0" lang="fr-FR" sz="900" spc="-1" strike="noStrike">
                <a:solidFill>
                  <a:srgbClr val="ffffff"/>
                </a:solidFill>
                <a:latin typeface="DejaVu Sans Mono"/>
                <a:ea typeface="DejaVu Sans Mono"/>
              </a:rPr>
              <a:t>CrudRepository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&lt;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Client&gt;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Integer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countClient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(ClientCriteria clientCriteria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int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keyConseiller)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Criteria criteriaQuery = createClientSearchResultCriteria()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addSearchCriteria(criteriaQuery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clientCriteria)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criteriaQuery.add(Restrictions.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eq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"conseiller.keyConseiller"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keyConseiller))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return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countResults(criteriaQuery)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List&lt;Client&gt;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findClientsByEmail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 email)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CriteriaQuery&lt;Client&gt; query = createCriteriaQuery(Client.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class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query.where(getCB().equal(query.from(Client.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class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).get(Client_.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email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email))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return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getCurrentSession().createQuery(query).getResultList()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596880" y="1813680"/>
            <a:ext cx="403560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CRUD : Create, Read, Update, Delete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02" name="Content Placeholder 2_10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Content Placeholder 3_11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Title 4_11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05" name="Text Placeholder 5_11"/>
          <p:cNvSpPr/>
          <p:nvPr/>
        </p:nvSpPr>
        <p:spPr>
          <a:xfrm>
            <a:off x="593640" y="1016640"/>
            <a:ext cx="45669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Utility Classes</a:t>
            </a:r>
            <a:endParaRPr b="0" lang="fr-FR" sz="4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endParaRPr b="0" lang="fr-FR" sz="4000" spc="-1" strike="noStrike">
              <a:latin typeface="Arial"/>
            </a:endParaRPr>
          </a:p>
        </p:txBody>
      </p:sp>
      <p:sp>
        <p:nvSpPr>
          <p:cNvPr id="206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"/>
          <p:cNvSpPr/>
          <p:nvPr/>
        </p:nvSpPr>
        <p:spPr>
          <a:xfrm>
            <a:off x="540000" y="2003040"/>
            <a:ext cx="8999280" cy="465624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final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BigDecimalUtils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BigDecimalUtils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static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BigDecimal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calculerTaux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(BigDecimal total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BigDecimal value)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value.divide(total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DEFAULT_PRECISION_PRCT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RoundingMode.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HALF_UP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static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BigDecimal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add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(BigDecimal b1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BigDecimal b2)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if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(b1 !=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null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b2 !=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null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? b1.add(b2) : b1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else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b2 !=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null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? b2 : 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ZERO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static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BigDecimal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subtract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(BigDecimal b1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BigDecimal b2)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if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(b1 !=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null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b2 !=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null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? b1.subtract(b2) : b1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else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b2 !=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null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? b2.negate() : 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ZERO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static boolean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isZero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(BigDecimal decimal)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equalsIgnoreScale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(decimal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ZERO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09" name="Content Placeholder 2_14"/>
          <p:cNvSpPr/>
          <p:nvPr/>
        </p:nvSpPr>
        <p:spPr>
          <a:xfrm>
            <a:off x="0" y="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Content Placeholder 3_15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Title 4_15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12" name="Text Placeholder 5_15"/>
          <p:cNvSpPr/>
          <p:nvPr/>
        </p:nvSpPr>
        <p:spPr>
          <a:xfrm>
            <a:off x="593640" y="1016640"/>
            <a:ext cx="732528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Dependency Injection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"/>
          <p:cNvSpPr/>
          <p:nvPr/>
        </p:nvSpPr>
        <p:spPr>
          <a:xfrm>
            <a:off x="596880" y="1800000"/>
            <a:ext cx="9261360" cy="264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Objects get other required objects from oustside, they are provided by another component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This other component has the responsability to create the new object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Objects can be injected: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by constructor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by field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by method parameter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540000" y="3870000"/>
            <a:ext cx="5758920" cy="26758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Controller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@Autowired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ServiceSample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service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callService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service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.callComponent()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Controller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ServiceSample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service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@Autowired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Controller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(ServiceSample service){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service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service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callService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service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.callComponent()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17" name="Content Placeholder 2_15"/>
          <p:cNvSpPr/>
          <p:nvPr/>
        </p:nvSpPr>
        <p:spPr>
          <a:xfrm>
            <a:off x="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Content Placeholder 3_16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Title 4_16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20" name="Text Placeholder 5_16"/>
          <p:cNvSpPr/>
          <p:nvPr/>
        </p:nvSpPr>
        <p:spPr>
          <a:xfrm>
            <a:off x="593640" y="1016640"/>
            <a:ext cx="732528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Factory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21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"/>
          <p:cNvSpPr/>
          <p:nvPr/>
        </p:nvSpPr>
        <p:spPr>
          <a:xfrm>
            <a:off x="720000" y="1643400"/>
            <a:ext cx="5758920" cy="51058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abstract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Transport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abstract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move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Car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Transport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@Override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move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"drive"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Plane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Transport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@Override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move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"fly"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Bike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Transport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@Override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move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"ride"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// returns an object depending on the context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TransportFacctory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Transport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getTransport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int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travelDistance){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(travelDistance &lt; 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10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Bike()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else if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(travelDistance &lt; 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500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Car()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else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Plane()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86" name="Content Placeholder 2_2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ontent Placeholder 3_3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Title 4_3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89" name="Text Placeholder 5_3"/>
          <p:cNvSpPr/>
          <p:nvPr/>
        </p:nvSpPr>
        <p:spPr>
          <a:xfrm>
            <a:off x="593640" y="1016640"/>
            <a:ext cx="45669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Agenda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90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"/>
          <p:cNvSpPr/>
          <p:nvPr/>
        </p:nvSpPr>
        <p:spPr>
          <a:xfrm>
            <a:off x="968760" y="1912320"/>
            <a:ext cx="5690160" cy="474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roid Sans Fallback"/>
              </a:rPr>
              <a:t>Collections Family: Arrays, Collections, Sets, Maps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roid Sans Fallback"/>
              </a:rPr>
              <a:t>Generics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roid Sans Fallback"/>
              </a:rPr>
              <a:t>Annotations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roid Sans Fallback"/>
              </a:rPr>
              <a:t>Bean/POJO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roid Sans Fallback"/>
              </a:rPr>
              <a:t>Immutable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roid Sans Fallback"/>
              </a:rPr>
              <a:t>Singleton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roid Sans Fallback"/>
              </a:rPr>
              <a:t>Service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24" name="Content Placeholder 2_24"/>
          <p:cNvSpPr/>
          <p:nvPr/>
        </p:nvSpPr>
        <p:spPr>
          <a:xfrm>
            <a:off x="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ontent Placeholder 3_25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Title 4_25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27" name="Text Placeholder 5_25"/>
          <p:cNvSpPr/>
          <p:nvPr/>
        </p:nvSpPr>
        <p:spPr>
          <a:xfrm>
            <a:off x="593640" y="1016640"/>
            <a:ext cx="732528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Proxy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28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9" name=""/>
          <p:cNvSpPr/>
          <p:nvPr/>
        </p:nvSpPr>
        <p:spPr>
          <a:xfrm>
            <a:off x="2520360" y="630000"/>
            <a:ext cx="5758920" cy="575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@Component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ServiceSampleImpl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implements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ServiceSample{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ComponentSample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component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@Autowired</a:t>
            </a:r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ServiceSampleImpl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(ComponentSample component)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component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component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callComponent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component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.sayHello()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@Component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ServiceSampleProxy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implements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ServiceSample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ServiceSample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realService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callComponent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do something before</a:t>
            </a:r>
            <a:br/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realService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.callComponent()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do something after</a:t>
            </a:r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@Component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ServiceSampleProxy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implements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ServiceSample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ServiceSample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realService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callComponent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try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realService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.callComponent()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catch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(Exception ex){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    </a:t>
            </a: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handle Error</a:t>
            </a:r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31" name="Content Placeholder 2_25"/>
          <p:cNvSpPr/>
          <p:nvPr/>
        </p:nvSpPr>
        <p:spPr>
          <a:xfrm>
            <a:off x="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ontent Placeholder 3_26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Title 4_26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34" name="Text Placeholder 5_26"/>
          <p:cNvSpPr/>
          <p:nvPr/>
        </p:nvSpPr>
        <p:spPr>
          <a:xfrm>
            <a:off x="593640" y="1016640"/>
            <a:ext cx="732528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AOP Aspect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35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"/>
          <p:cNvSpPr/>
          <p:nvPr/>
        </p:nvSpPr>
        <p:spPr>
          <a:xfrm>
            <a:off x="596880" y="2250000"/>
            <a:ext cx="8762400" cy="359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@Aspect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LoggingAspect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@Before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"execution(* com.valtech.talent.program.patterns.DependencyInjectionExercise.run*(..))"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logBefore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(JoinPoint joinPoint)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"DependencyInjectionExercise is running!"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@After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"execution(* com.valtech.talent.program.patterns.DependencyInjectionExercise.run*(..))"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logBefore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(JoinPoint joinPoint)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"DependencyInjectionExercise is running!"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bbb529"/>
                </a:solidFill>
                <a:latin typeface="DejaVu Sans Mono"/>
                <a:ea typeface="DejaVu Sans Mono"/>
              </a:rPr>
              <a:t>@Around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"execution(* com.valtech.talent.program.patterns.DependencyInjectionExercise.run*(..))"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logBefore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(JoinPoint joinPoint)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"DependencyInjectionExercise is running!"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38" name="Content Placeholder 2_19"/>
          <p:cNvSpPr/>
          <p:nvPr/>
        </p:nvSpPr>
        <p:spPr>
          <a:xfrm>
            <a:off x="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Content Placeholder 3_20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Title 4_20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41" name="Text Placeholder 5_20"/>
          <p:cNvSpPr/>
          <p:nvPr/>
        </p:nvSpPr>
        <p:spPr>
          <a:xfrm>
            <a:off x="593640" y="1016640"/>
            <a:ext cx="732528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Builder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"/>
          <p:cNvSpPr/>
          <p:nvPr/>
        </p:nvSpPr>
        <p:spPr>
          <a:xfrm>
            <a:off x="540000" y="1620000"/>
            <a:ext cx="5399280" cy="503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Car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color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private int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wheels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model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licensePlate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public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Car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 color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int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wheels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model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licensePlate)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color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color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wheels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wheels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model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model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licensePlate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licensePlate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getColor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color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int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getWheels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wheels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getModel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model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getLicensePlate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licensePlate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  <p:sp>
        <p:nvSpPr>
          <p:cNvPr id="244" name=""/>
          <p:cNvSpPr/>
          <p:nvPr/>
        </p:nvSpPr>
        <p:spPr>
          <a:xfrm>
            <a:off x="6660000" y="1620000"/>
            <a:ext cx="4679280" cy="503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CarBuilder{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color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private int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wheels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model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private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licensePlate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CarBuilder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withColor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 color){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color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color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return this;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CarBuilder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withWheels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int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wheels){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wheels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wheels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return this;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CarBuilder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withModel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 model){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model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model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return this;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CarBuilder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withLicensePlate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 licensePlate){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licensePlate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licensePlate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return this;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Car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build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Car(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color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wheels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model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licensePlate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46" name="Content Placeholder 2_3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Content Placeholder 3_4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8" name="Title 4_4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49" name="Text Placeholder 5_4"/>
          <p:cNvSpPr/>
          <p:nvPr/>
        </p:nvSpPr>
        <p:spPr>
          <a:xfrm>
            <a:off x="593640" y="1016640"/>
            <a:ext cx="45669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S.O.L.I.D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50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"/>
          <p:cNvSpPr/>
          <p:nvPr/>
        </p:nvSpPr>
        <p:spPr>
          <a:xfrm>
            <a:off x="510120" y="2340000"/>
            <a:ext cx="470880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S : Single responsibility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O : Open to extension/Closed to modification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L : Liskov substitution principle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I : Interface segregation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D : Dependency Inversion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53" name="Content Placeholder 2_20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Content Placeholder 3_21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Title 4_21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56" name="Text Placeholder 5_21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Single Responsibility :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57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« Each class should have only one reason to change »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=&gt; Only one purpose per class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this is also true for :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code lines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methods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modules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Don’t Repeat Yourself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60" name="Content Placeholder 2_21"/>
          <p:cNvSpPr/>
          <p:nvPr/>
        </p:nvSpPr>
        <p:spPr>
          <a:xfrm>
            <a:off x="0" y="-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1" name="Content Placeholder 3_22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2" name="Title 4_22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63" name="Text Placeholder 5_22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Open to extension / Close to modification :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64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Behavior may be extended, but not changed.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Use abstraction, ploymorphism and interfaces to implement new behaviors.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Sercure internal mechanisms with private and protected keywords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« package » visibility should be avoided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this is strongly linked to the next principle : Liskov Substitution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68" name="Content Placeholder 2_22"/>
          <p:cNvSpPr/>
          <p:nvPr/>
        </p:nvSpPr>
        <p:spPr>
          <a:xfrm>
            <a:off x="0" y="-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9" name="Content Placeholder 3_23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Title 4_23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71" name="Text Placeholder 5_23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Liskov Substitution Principle :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72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4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If substitute an Object of type T with another that is a subtype of T without altering the behavior of the program.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76" name="Content Placeholder 2_26"/>
          <p:cNvSpPr/>
          <p:nvPr/>
        </p:nvSpPr>
        <p:spPr>
          <a:xfrm>
            <a:off x="0" y="-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Content Placeholder 3_27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8" name="Title 4_27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79" name="Text Placeholder 5_27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Interface Segregation :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80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"/>
          <p:cNvSpPr/>
          <p:nvPr/>
        </p:nvSpPr>
        <p:spPr>
          <a:xfrm>
            <a:off x="1247400" y="2520000"/>
            <a:ext cx="7211880" cy="111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Each Interface as only one Contract.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Avoid Interfaces that forces a class to implement a method that is not used, split the interface if this happens 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85" name="Content Placeholder 2_23"/>
          <p:cNvSpPr/>
          <p:nvPr/>
        </p:nvSpPr>
        <p:spPr>
          <a:xfrm>
            <a:off x="0" y="-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Content Placeholder 3_24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7" name="Title 4_24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88" name="Text Placeholder 5_24"/>
          <p:cNvSpPr/>
          <p:nvPr/>
        </p:nvSpPr>
        <p:spPr>
          <a:xfrm>
            <a:off x="593640" y="1016640"/>
            <a:ext cx="912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Dependency inversion principle :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89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1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High-level classes should not depend on low level classes, both should depend on abstractions (interface).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Abstractions should not depend on Implementations and Implementations should depend on abstractions.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Preformend with : use of interfaces + dependency injection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Related to : Low coupling / minimal adherence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293" name="Content Placeholder 2_27"/>
          <p:cNvSpPr/>
          <p:nvPr/>
        </p:nvSpPr>
        <p:spPr>
          <a:xfrm>
            <a:off x="0" y="-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ontent Placeholder 3_28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5" name="Title 4_28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296" name="Text Placeholder 5_28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Functional Paradigm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297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9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0" name=""/>
          <p:cNvSpPr/>
          <p:nvPr/>
        </p:nvSpPr>
        <p:spPr>
          <a:xfrm>
            <a:off x="691200" y="2160000"/>
            <a:ext cx="10495800" cy="367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Programming as evaluating mathematical functions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Pure functions / referencial transparency: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For the same parameters always returns the same result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Has no side effect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Immutability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High Order functions :  A function that receives functions as arguments and returns a function as result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Function Composition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Recursion, Tail recursion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93" name="Content Placeholder 2_1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ontent Placeholder 3_2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Title 4_2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96" name="Text Placeholder 5_2"/>
          <p:cNvSpPr/>
          <p:nvPr/>
        </p:nvSpPr>
        <p:spPr>
          <a:xfrm>
            <a:off x="540000" y="1016640"/>
            <a:ext cx="10438920" cy="60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About Collections Family : Array 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97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"/>
          <p:cNvSpPr/>
          <p:nvPr/>
        </p:nvSpPr>
        <p:spPr>
          <a:xfrm>
            <a:off x="540000" y="3960000"/>
            <a:ext cx="5758920" cy="21268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String[] anArray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String[] {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"Triceratops"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"Tyrannosaurus"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"Iguanodon"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for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int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i = 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0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i &lt; anArray.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length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i++)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.println(anArray[i])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for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 String element : anArray)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"Element : "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 element)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  <p:sp>
        <p:nvSpPr>
          <p:cNvPr id="99" name=""/>
          <p:cNvSpPr/>
          <p:nvPr/>
        </p:nvSpPr>
        <p:spPr>
          <a:xfrm>
            <a:off x="720000" y="2250000"/>
            <a:ext cx="1206720" cy="85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Fixed size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302" name="Content Placeholder 2_30"/>
          <p:cNvSpPr/>
          <p:nvPr/>
        </p:nvSpPr>
        <p:spPr>
          <a:xfrm>
            <a:off x="0" y="-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Content Placeholder 3_31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Title 4_31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305" name="Text Placeholder 5_31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Lambda expressions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9" name=""/>
          <p:cNvSpPr/>
          <p:nvPr/>
        </p:nvSpPr>
        <p:spPr>
          <a:xfrm>
            <a:off x="720000" y="1890000"/>
            <a:ext cx="6479280" cy="450000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Runnable no input parameters no return value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Runnable process = () -&gt; {System.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"Hello World"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);}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Consumer input parameters but no return value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Consumer&lt;String&gt; afficher = a -&gt;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"A="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 a)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BiConsumer&lt;String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String&gt; afficher2 = (a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b) -&gt;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"A="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 a +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", B="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+b)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Function input parameters and return value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Function&lt;String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String&gt; func = a -&gt; a+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 TEST"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BiFunction&lt;String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String&gt; func2 = (a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b) -&gt; a+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 TEST "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 b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Supplier no input returns a value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Supplier&lt;String&gt; supplier = () -&gt;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"TOTO"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311" name="Content Placeholder 2_31"/>
          <p:cNvSpPr/>
          <p:nvPr/>
        </p:nvSpPr>
        <p:spPr>
          <a:xfrm>
            <a:off x="0" y="-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2" name="Content Placeholder 3_32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Title 4_32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314" name="Text Placeholder 5_32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Method references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315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7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8" name=""/>
          <p:cNvSpPr/>
          <p:nvPr/>
        </p:nvSpPr>
        <p:spPr>
          <a:xfrm>
            <a:off x="720000" y="2329200"/>
            <a:ext cx="5758920" cy="30700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Dinosaur dino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Dinosaur()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Consumer&lt;String[]&gt; consumer2 = MethodReferenceSample::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main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Consumer&lt;Object&gt; consumer =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::println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Function&lt;Dinosaur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String&gt; func = Dinosaur::getName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Supplier&lt;String&gt; supplier = dino::getName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Supplier&lt;Dinosaur&gt; supplier2 = Dinosaur::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new;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320" name="Content Placeholder 2_29"/>
          <p:cNvSpPr/>
          <p:nvPr/>
        </p:nvSpPr>
        <p:spPr>
          <a:xfrm>
            <a:off x="0" y="-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1" name="Content Placeholder 3_30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2" name="Title 4_30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323" name="Text Placeholder 5_30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Optional : creation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324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5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7" name=""/>
          <p:cNvSpPr/>
          <p:nvPr/>
        </p:nvSpPr>
        <p:spPr>
          <a:xfrm>
            <a:off x="596880" y="3240000"/>
            <a:ext cx="5758920" cy="22600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Dinosaur dinosaur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Dinosaur()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val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null;</a:t>
            </a:r>
            <a:br/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Optional creation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Optional&lt;String&gt; optional1 = Optional.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empty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Optional&lt;String&gt; optional2 = Optional.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"TEST"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Optional&lt;String&gt; optional3 = Optional.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ofNullable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(val)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</p:txBody>
      </p:sp>
      <p:sp>
        <p:nvSpPr>
          <p:cNvPr id="328" name=""/>
          <p:cNvSpPr/>
          <p:nvPr/>
        </p:nvSpPr>
        <p:spPr>
          <a:xfrm>
            <a:off x="854640" y="2520000"/>
            <a:ext cx="24292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Avoids nullable values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330" name="Content Placeholder 2_32"/>
          <p:cNvSpPr/>
          <p:nvPr/>
        </p:nvSpPr>
        <p:spPr>
          <a:xfrm>
            <a:off x="0" y="-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Content Placeholder 3_33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2" name="Title 4_33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333" name="Text Placeholder 5_33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Optional : usage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334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7" name=""/>
          <p:cNvSpPr/>
          <p:nvPr/>
        </p:nvSpPr>
        <p:spPr>
          <a:xfrm>
            <a:off x="596880" y="1789200"/>
            <a:ext cx="6962400" cy="460080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Optional usage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boolean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present = optional1.isPresent()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boolean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empty = optional2.isEmpty()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Conditional action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optional1.ifPresent(System.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::println)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optional1.ifPresentOrElse(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::println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-&gt;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"empty"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optional1.orElseThrow(() -&gt;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RuntimeException())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Retrieve value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s = optional1.get()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toto = optional1.orElse(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"TOTO"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s1 = optional1.orElseGet(dinosaur::getName)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339" name="Content Placeholder 2_33"/>
          <p:cNvSpPr/>
          <p:nvPr/>
        </p:nvSpPr>
        <p:spPr>
          <a:xfrm>
            <a:off x="0" y="-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Content Placeholder 3_34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Title 4_34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342" name="Text Placeholder 5_34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Optional : transformations 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343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4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5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"/>
          <p:cNvSpPr/>
          <p:nvPr/>
        </p:nvSpPr>
        <p:spPr>
          <a:xfrm>
            <a:off x="596880" y="1980000"/>
            <a:ext cx="8943120" cy="368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Transformations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Optional&lt;String&gt; optional4 = optional1.filter(String::isBlank)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Optional&lt;String&gt; optional1 = Optional.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"123"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Optional&lt;Integer&gt; optionalInteger = optional1.map(Integer::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valueOf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Optional&lt;Dinosaur&gt; optionalDinosaur = Optional.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ofNullable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(dinosaur)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Optional&lt;Optional&lt;String&gt;&gt; optionalName = optionalDinosaur.map(d -&gt; Optional.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ofNullable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(d.getName()))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Optional&lt;String&gt; optionalName2 = optionalDinosaur.flatMap(d -&gt; Optional.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ofNullable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(d.getName()))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348" name="Content Placeholder 2_28"/>
          <p:cNvSpPr/>
          <p:nvPr/>
        </p:nvSpPr>
        <p:spPr>
          <a:xfrm>
            <a:off x="0" y="-9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ontent Placeholder 3_29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Title 4_29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351" name="Text Placeholder 5_29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Stream : creation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352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3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"/>
          <p:cNvSpPr/>
          <p:nvPr/>
        </p:nvSpPr>
        <p:spPr>
          <a:xfrm>
            <a:off x="540000" y="1710000"/>
            <a:ext cx="6962400" cy="450000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Stream creation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Stream&lt;String&gt; emptyStream = Stream.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empty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Stream&lt;String&gt; stream = Stream.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"AA"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"BB"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"CC"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String[] array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String[] {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"AA"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"BB"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"CC"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Stream&lt;String&gt; stringStream = Stream.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(array)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Collection&lt;String&gt; collection = Arrays.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asList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"AA"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"BB"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"CC"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Stream&lt;String&gt; stringStream1 = collection.stream()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Stream&lt;String&gt; stringStream2 = Stream.&lt;String&gt;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builder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().add(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"AA"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).add(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"BB"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).add(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"CC"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).build()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Stream&lt;String&gt; streamGenerated = Stream.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generate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(() -&gt;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"TOTO"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.limit(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10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Stream&lt;String&gt; streamSplitted =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"AA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\n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BB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\n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CC"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.lines()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357" name="Content Placeholder 2_34"/>
          <p:cNvSpPr/>
          <p:nvPr/>
        </p:nvSpPr>
        <p:spPr>
          <a:xfrm>
            <a:off x="-33840" y="54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Content Placeholder 3_35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Title 4_35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360" name="Text Placeholder 5_35"/>
          <p:cNvSpPr/>
          <p:nvPr/>
        </p:nvSpPr>
        <p:spPr>
          <a:xfrm>
            <a:off x="593640" y="1016640"/>
            <a:ext cx="696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Stream : transformation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361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3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"/>
          <p:cNvSpPr/>
          <p:nvPr/>
        </p:nvSpPr>
        <p:spPr>
          <a:xfrm>
            <a:off x="596880" y="1980000"/>
            <a:ext cx="6962400" cy="414000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Stream transformation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Stream&lt;String&gt; skiped = stream.skip(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2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Stream&lt;String&gt; limited = stringStream.limit(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2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Stream&lt;String&gt; sorted = stringStream1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.peek(System.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::println)</a:t>
            </a:r>
            <a:br/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.filter(s -&gt; s.length() &lt; 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100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.map(String::toUpperCase)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.distinct()</a:t>
            </a:r>
            <a:br/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.sorted()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stringStream2.flatMap(s -&gt; Stream.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(s.split(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","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366" name="Content Placeholder 2_35"/>
          <p:cNvSpPr/>
          <p:nvPr/>
        </p:nvSpPr>
        <p:spPr>
          <a:xfrm>
            <a:off x="0" y="504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Content Placeholder 3_36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8" name="Title 4_36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369" name="Text Placeholder 5_36"/>
          <p:cNvSpPr/>
          <p:nvPr/>
        </p:nvSpPr>
        <p:spPr>
          <a:xfrm>
            <a:off x="593640" y="1016640"/>
            <a:ext cx="822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Stream : terminal operations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1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2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3" name=""/>
          <p:cNvSpPr/>
          <p:nvPr/>
        </p:nvSpPr>
        <p:spPr>
          <a:xfrm>
            <a:off x="596880" y="1980000"/>
            <a:ext cx="6962400" cy="441000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Terminal Operations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Optional&lt;String&gt; first = streamGenerated.findFirst()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Optional&lt;String&gt; any = streamGenerated.findAny()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boolean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noneMatch = streamGenerated.noneMatch(String::isBlank)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boolean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anyMatch = streamGenerated.anyMatch(String::isBlank)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boolean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allMatch = streamGenerated.allMatch(String::isBlank)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long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count = streamGenerated.count()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streamGenerated.forEach(System.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::println)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List&lt;String&gt; collect = streamGenerated.collect(Collectors.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toList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 collect1 = streamGenerated.collect(Collectors.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joining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","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Optional&lt;String&gt; reduce = streamGenerated.reduce(,(a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b) -&gt; a +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 "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 b)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375" name="Content Placeholder 2_36"/>
          <p:cNvSpPr/>
          <p:nvPr/>
        </p:nvSpPr>
        <p:spPr>
          <a:xfrm>
            <a:off x="-42120" y="288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6" name="Content Placeholder 3_37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Title 4_37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378" name="Text Placeholder 5_37"/>
          <p:cNvSpPr/>
          <p:nvPr/>
        </p:nvSpPr>
        <p:spPr>
          <a:xfrm>
            <a:off x="593640" y="1016640"/>
            <a:ext cx="822564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Reactive programming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379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2" name=""/>
          <p:cNvSpPr/>
          <p:nvPr/>
        </p:nvSpPr>
        <p:spPr>
          <a:xfrm>
            <a:off x="777240" y="4590000"/>
            <a:ext cx="6962400" cy="188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&lt;dependency&gt;</a:t>
            </a:r>
            <a:endParaRPr b="0" lang="fr-FR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   </a:t>
            </a: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&lt;groupId&gt;io.reactivex.rxjava2&lt;/groupId&gt;</a:t>
            </a:r>
            <a:endParaRPr b="0" lang="fr-FR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   </a:t>
            </a: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&lt;artifactId&gt;rxjava&lt;/artifactId&gt;</a:t>
            </a:r>
            <a:endParaRPr b="0" lang="fr-FR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   </a:t>
            </a: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&lt;version&gt;2.2.21&lt;/version&gt;</a:t>
            </a:r>
            <a:endParaRPr b="0" lang="fr-FR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&lt;/dependency&gt;</a:t>
            </a:r>
            <a:endParaRPr b="0" lang="fr-FR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3" name=""/>
          <p:cNvSpPr/>
          <p:nvPr/>
        </p:nvSpPr>
        <p:spPr>
          <a:xfrm>
            <a:off x="720000" y="1751760"/>
            <a:ext cx="6922440" cy="26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Reactive programming is an asnychroneous programing paradigm.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This deals with data streams, propagation of change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The program responds to messages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The system should be resilient to errors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The system should manage high load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The system should avoid blocked threads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Many mechanisms are related to functional programming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385" name="Content Placeholder 2_37"/>
          <p:cNvSpPr/>
          <p:nvPr/>
        </p:nvSpPr>
        <p:spPr>
          <a:xfrm>
            <a:off x="-42120" y="288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6" name="Content Placeholder 3_38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7" name="Title 4_38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388" name="Text Placeholder 5_38"/>
          <p:cNvSpPr/>
          <p:nvPr/>
        </p:nvSpPr>
        <p:spPr>
          <a:xfrm>
            <a:off x="593640" y="1016640"/>
            <a:ext cx="1002600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Reactive Observables and Observers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0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1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"/>
          <p:cNvSpPr/>
          <p:nvPr/>
        </p:nvSpPr>
        <p:spPr>
          <a:xfrm>
            <a:off x="720000" y="1751760"/>
            <a:ext cx="6922440" cy="47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Observable : get the objects from a data source and make them available sequentially to the observer.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</a:rPr>
              <a:t>An Observer subscribes to an Observable to receive items and process them one at a time.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01" name="Content Placeholder 2_11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ontent Placeholder 3_12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Title 4_12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04" name="Text Placeholder 5_12"/>
          <p:cNvSpPr/>
          <p:nvPr/>
        </p:nvSpPr>
        <p:spPr>
          <a:xfrm>
            <a:off x="540000" y="1016640"/>
            <a:ext cx="10438920" cy="60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About Collections Family : Collection / List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05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"/>
          <p:cNvSpPr/>
          <p:nvPr/>
        </p:nvSpPr>
        <p:spPr>
          <a:xfrm>
            <a:off x="540000" y="3330000"/>
            <a:ext cx="8279280" cy="314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Collection&lt;String&gt; aCollection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ArrayList&lt;&gt;()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aCollection.add(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"Triceratops"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aCollection.add(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"Tyrannosaurus"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aCollection.add(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"Iguanodon"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for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 String element : aCollection)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"Element : "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 element)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Collection&lt;String&gt; anotherCollection = List.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"Triceratops"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"Tyrannosaurus"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"Iguanodon"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anotherCollection.iterator().forEachRemaining( str -&gt;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out.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println(str) 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</p:txBody>
      </p:sp>
      <p:sp>
        <p:nvSpPr>
          <p:cNvPr id="107" name=""/>
          <p:cNvSpPr/>
          <p:nvPr/>
        </p:nvSpPr>
        <p:spPr>
          <a:xfrm>
            <a:off x="720000" y="2250000"/>
            <a:ext cx="3957480" cy="85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Variable size / Ordered / Non-unique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implementation : ArrayList, LinkedList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394" name="Content Placeholder 2_38"/>
          <p:cNvSpPr/>
          <p:nvPr/>
        </p:nvSpPr>
        <p:spPr>
          <a:xfrm>
            <a:off x="-42120" y="288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5" name="Content Placeholder 3_39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Title 4_39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397" name="Text Placeholder 5_39"/>
          <p:cNvSpPr/>
          <p:nvPr/>
        </p:nvSpPr>
        <p:spPr>
          <a:xfrm>
            <a:off x="593640" y="1016640"/>
            <a:ext cx="1002600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Observable creation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398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"/>
          <p:cNvSpPr/>
          <p:nvPr/>
        </p:nvSpPr>
        <p:spPr>
          <a:xfrm>
            <a:off x="720000" y="1751760"/>
            <a:ext cx="6922440" cy="47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596880" y="1980000"/>
            <a:ext cx="8223120" cy="252000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Observable&lt;String&gt; observable = Observable.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just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"Toto"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Observable&lt;Integer&gt; range = Observable.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range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0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100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Observable&lt;Long&gt; tick = Observable.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interval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TimeUnit.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SECONDS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.take(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10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Observable&lt;String&gt; observable2 = Observable.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fromArray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"Mario"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"Luigi"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"Bowser"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"Donkey Kong"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endParaRPr b="0" lang="fr-FR" sz="900" spc="-1" strike="noStrike">
              <a:latin typeface="Arial"/>
            </a:endParaRPr>
          </a:p>
          <a:p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fromCallable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(ReactiveSample::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callMethod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br/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in completable there is no data but an event is sent to the observer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Completable.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fromAction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(ReactiveSample::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actionMethod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404" name="Content Placeholder 2_39"/>
          <p:cNvSpPr/>
          <p:nvPr/>
        </p:nvSpPr>
        <p:spPr>
          <a:xfrm>
            <a:off x="-42120" y="288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Content Placeholder 3_40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6" name="Title 4_40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407" name="Text Placeholder 5_40"/>
          <p:cNvSpPr/>
          <p:nvPr/>
        </p:nvSpPr>
        <p:spPr>
          <a:xfrm>
            <a:off x="593640" y="1016640"/>
            <a:ext cx="1002600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Observable transformation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408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9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0" name=""/>
          <p:cNvSpPr/>
          <p:nvPr/>
        </p:nvSpPr>
        <p:spPr>
          <a:xfrm>
            <a:off x="510120" y="2340000"/>
            <a:ext cx="7589160" cy="264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"/>
          <p:cNvSpPr/>
          <p:nvPr/>
        </p:nvSpPr>
        <p:spPr>
          <a:xfrm>
            <a:off x="720000" y="1751760"/>
            <a:ext cx="6922440" cy="47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412" name=""/>
          <p:cNvSpPr/>
          <p:nvPr/>
        </p:nvSpPr>
        <p:spPr>
          <a:xfrm>
            <a:off x="596880" y="1980000"/>
            <a:ext cx="8223120" cy="450000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observable.subscribe(System.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::println)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interval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TimeUnit.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SECONDS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.take(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10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.subscribe((a) -&gt;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"TICK 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+a))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observable2.subscribe(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::println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on Next</a:t>
            </a:r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Throwable::printStackTrace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on Error</a:t>
            </a:r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-&gt;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"Finished"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 </a:t>
            </a: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on Completed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interval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100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TimeUnit.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MILLISECONDS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.take(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10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.filter(i -&gt; i%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2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==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0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.map(Object::toString)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.subscribe(System.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::println)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Observable&lt;String&gt; stringObservable1 = Observable.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fromCallable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(() -&gt;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"toto"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Observable&lt;String&gt; stringObservable2 = Observable.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fromCallable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(() -&gt;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"bob"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Observable.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zip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stringObservable1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stringObservable2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(a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b)-&gt; a+b)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.subscribe(a -&gt;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"Bob and Toto are here"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09" name="Content Placeholder 2_12"/>
          <p:cNvSpPr/>
          <p:nvPr/>
        </p:nvSpPr>
        <p:spPr>
          <a:xfrm>
            <a:off x="180000" y="18000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ontent Placeholder 3_13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Title 4_13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12" name="Text Placeholder 5_13"/>
          <p:cNvSpPr/>
          <p:nvPr/>
        </p:nvSpPr>
        <p:spPr>
          <a:xfrm>
            <a:off x="540000" y="1016640"/>
            <a:ext cx="10438920" cy="60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About Collections Family : Set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"/>
          <p:cNvSpPr/>
          <p:nvPr/>
        </p:nvSpPr>
        <p:spPr>
          <a:xfrm>
            <a:off x="540000" y="3330000"/>
            <a:ext cx="5758920" cy="27568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Set&lt;String&gt; aSet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HashSet&lt;&gt;()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aSet.add(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"Triceratops"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aSet.add(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"Tyrannosaurus"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aSet.add(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"Iguanodon"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aSet.add(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"Iguanodon"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Set&lt;String&gt; anotherSet = Set.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"Triceratops"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"Tyrannosaurus"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"Iguanodon"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for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 String element : aSet)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"Element : "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 element)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  <p:sp>
        <p:nvSpPr>
          <p:cNvPr id="115" name=""/>
          <p:cNvSpPr/>
          <p:nvPr/>
        </p:nvSpPr>
        <p:spPr>
          <a:xfrm>
            <a:off x="720000" y="2250000"/>
            <a:ext cx="3718440" cy="85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Non-ordered / Unique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implementation : HashSet, TreeSet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17" name="Content Placeholder 2_13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ontent Placeholder 3_14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Title 4_14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20" name="Text Placeholder 5_14"/>
          <p:cNvSpPr/>
          <p:nvPr/>
        </p:nvSpPr>
        <p:spPr>
          <a:xfrm>
            <a:off x="540000" y="1016640"/>
            <a:ext cx="10438920" cy="60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About Collections Family : Map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21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"/>
          <p:cNvSpPr/>
          <p:nvPr/>
        </p:nvSpPr>
        <p:spPr>
          <a:xfrm>
            <a:off x="720000" y="3150000"/>
            <a:ext cx="7198920" cy="33292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old school Map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Map&lt;String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String&gt; aMap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HashMap&lt;&gt;()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aMap.put(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"5"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"Triceratops"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aMap.put(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"7"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"Tyrannosaurus"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aMap.put(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"11"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"Iguanodon"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for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(Map.Entry&lt;String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String&gt; entry : aMap.entrySet())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"key : "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 entry.getKey() +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"value : 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+entry.getValue())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808080"/>
                </a:solidFill>
                <a:latin typeface="DejaVu Sans Mono"/>
                <a:ea typeface="DejaVu Sans Mono"/>
              </a:rPr>
              <a:t>// Map Since JAVA 9 :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Map&lt;String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String&gt; anotherMap = Map.</a:t>
            </a:r>
            <a:r>
              <a:rPr b="0" i="1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of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"A"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"Triceratops"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"B"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"Tyrannosaurus"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"C"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"Iguanodon"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anotherMap.forEach((key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value) -&gt; 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"key : "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 key + 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"value : 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+value))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b="0" lang="fr-FR" sz="900" spc="-1" strike="noStrike">
              <a:latin typeface="Arial"/>
            </a:endParaRPr>
          </a:p>
        </p:txBody>
      </p:sp>
      <p:sp>
        <p:nvSpPr>
          <p:cNvPr id="123" name=""/>
          <p:cNvSpPr/>
          <p:nvPr/>
        </p:nvSpPr>
        <p:spPr>
          <a:xfrm>
            <a:off x="720000" y="1931760"/>
            <a:ext cx="4033800" cy="85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Key -&gt; Value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implementations : HashMap, TreeMap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25" name="Content Placeholder 2_8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ontent Placeholder 3_9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Title 4_9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28" name="Text Placeholder 5_9"/>
          <p:cNvSpPr/>
          <p:nvPr/>
        </p:nvSpPr>
        <p:spPr>
          <a:xfrm>
            <a:off x="593640" y="1016640"/>
            <a:ext cx="696528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Generics : generic method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29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"/>
          <p:cNvSpPr/>
          <p:nvPr/>
        </p:nvSpPr>
        <p:spPr>
          <a:xfrm>
            <a:off x="596880" y="2160000"/>
            <a:ext cx="7198920" cy="39268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// the type is lost in the convertion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// needs one method for each type or use Object and/or casts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List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convertToList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(String[] array) {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List result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ArrayList&lt;&gt;()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for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 el : array)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result.add(el)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result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// type is preserved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// can be used for any type without risky change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&lt;</a:t>
            </a:r>
            <a:r>
              <a:rPr b="0" lang="fr-FR" sz="900" spc="-1" strike="noStrike">
                <a:solidFill>
                  <a:srgbClr val="507874"/>
                </a:solidFill>
                <a:latin typeface="DejaVu Sans Mono"/>
                <a:ea typeface="DejaVu Sans Mono"/>
              </a:rPr>
              <a:t>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&gt; List&lt;</a:t>
            </a:r>
            <a:r>
              <a:rPr b="0" lang="fr-FR" sz="900" spc="-1" strike="noStrike">
                <a:solidFill>
                  <a:srgbClr val="507874"/>
                </a:solidFill>
                <a:latin typeface="DejaVu Sans Mono"/>
                <a:ea typeface="DejaVu Sans Mono"/>
              </a:rPr>
              <a:t>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&gt;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convertToList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507874"/>
                </a:solidFill>
                <a:latin typeface="DejaVu Sans Mono"/>
                <a:ea typeface="DejaVu Sans Mono"/>
              </a:rPr>
              <a:t>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[] list)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List&lt;</a:t>
            </a:r>
            <a:r>
              <a:rPr b="0" lang="fr-FR" sz="900" spc="-1" strike="noStrike">
                <a:solidFill>
                  <a:srgbClr val="507874"/>
                </a:solidFill>
                <a:latin typeface="DejaVu Sans Mono"/>
                <a:ea typeface="DejaVu Sans Mono"/>
              </a:rPr>
              <a:t>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&gt; result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ArrayList&lt;&gt;()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for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507874"/>
                </a:solidFill>
                <a:latin typeface="DejaVu Sans Mono"/>
                <a:ea typeface="DejaVu Sans Mono"/>
              </a:rPr>
              <a:t>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el : list)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result.add(el)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result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32" name="Content Placeholder 2_17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ontent Placeholder 3_18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Title 4_18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35" name="Text Placeholder 5_18"/>
          <p:cNvSpPr/>
          <p:nvPr/>
        </p:nvSpPr>
        <p:spPr>
          <a:xfrm>
            <a:off x="593640" y="1016640"/>
            <a:ext cx="696528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Generics : generic class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36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"/>
          <p:cNvSpPr/>
          <p:nvPr/>
        </p:nvSpPr>
        <p:spPr>
          <a:xfrm>
            <a:off x="596880" y="2160000"/>
            <a:ext cx="7198920" cy="3926880"/>
          </a:xfrm>
          <a:prstGeom prst="rect">
            <a:avLst/>
          </a:prstGeom>
          <a:solidFill>
            <a:srgbClr val="33333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Box&lt;</a:t>
            </a:r>
            <a:r>
              <a:rPr b="0" lang="fr-FR" sz="900" spc="-1" strike="noStrike">
                <a:solidFill>
                  <a:srgbClr val="507874"/>
                </a:solidFill>
                <a:latin typeface="DejaVu Sans Mono"/>
                <a:ea typeface="DejaVu Sans Mono"/>
              </a:rPr>
              <a:t>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&gt;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b="0" lang="fr-FR" sz="900" spc="-1" strike="noStrike">
                <a:solidFill>
                  <a:srgbClr val="507874"/>
                </a:solidFill>
                <a:latin typeface="DejaVu Sans Mono"/>
                <a:ea typeface="DejaVu Sans Mono"/>
              </a:rPr>
              <a:t>T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public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add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b="0" lang="fr-FR" sz="900" spc="-1" strike="noStrike">
                <a:solidFill>
                  <a:srgbClr val="507874"/>
                </a:solidFill>
                <a:latin typeface="DejaVu Sans Mono"/>
                <a:ea typeface="DejaVu Sans Mono"/>
              </a:rPr>
              <a:t>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t)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t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= 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b="0" lang="fr-FR" sz="900" spc="-1" strike="noStrike">
                <a:solidFill>
                  <a:srgbClr val="507874"/>
                </a:solidFill>
                <a:latin typeface="DejaVu Sans Mono"/>
                <a:ea typeface="DejaVu Sans Mono"/>
              </a:rPr>
              <a:t>T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get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b="0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t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public static void </a:t>
            </a:r>
            <a:r>
              <a:rPr b="0" lang="fr-FR" sz="900" spc="-1" strike="noStrike">
                <a:solidFill>
                  <a:srgbClr val="ffc66d"/>
                </a:solidFill>
                <a:latin typeface="DejaVu Sans Mono"/>
                <a:ea typeface="DejaVu Sans Mono"/>
              </a:rPr>
              <a:t>main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(String[] args) {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    Box&lt;Integer&gt; integerBox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Box&lt;Integer&gt;()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Box&lt;String&gt; stringBox = 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Box&lt;String&gt;()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integerBox.add(</a:t>
            </a:r>
            <a:r>
              <a:rPr b="0" lang="fr-FR" sz="900" spc="-1" strike="noStrike">
                <a:solidFill>
                  <a:srgbClr val="6897bb"/>
                </a:solidFill>
                <a:latin typeface="DejaVu Sans Mono"/>
                <a:ea typeface="DejaVu Sans Mono"/>
              </a:rPr>
              <a:t>10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stringBox.add(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"Hello World"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.printf(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"Integer Value :%d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\n\n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integerBox.get())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System.</a:t>
            </a:r>
            <a:r>
              <a:rPr b="0" i="1" lang="fr-FR" sz="900" spc="-1" strike="noStrike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.printf(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"String Value :%s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\n</a:t>
            </a:r>
            <a:r>
              <a:rPr b="0" lang="fr-FR" sz="900" spc="-1" strike="noStrike">
                <a:solidFill>
                  <a:srgbClr val="6a8759"/>
                </a:solidFill>
                <a:latin typeface="DejaVu Sans Mono"/>
                <a:ea typeface="DejaVu Sans Mono"/>
              </a:rPr>
              <a:t>"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stringBox.get())</a:t>
            </a:r>
            <a:r>
              <a:rPr b="0" lang="fr-FR" sz="900" spc="-1" strike="noStrike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b="0" lang="fr-FR" sz="900" spc="-1" strike="noStrike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b="0" lang="fr-FR" sz="9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3960000" y="-5400"/>
            <a:ext cx="8213040" cy="6843600"/>
          </a:xfrm>
          <a:prstGeom prst="rect">
            <a:avLst/>
          </a:prstGeom>
          <a:ln w="0">
            <a:noFill/>
          </a:ln>
        </p:spPr>
      </p:pic>
      <p:sp>
        <p:nvSpPr>
          <p:cNvPr id="139" name="Content Placeholder 2_4"/>
          <p:cNvSpPr/>
          <p:nvPr/>
        </p:nvSpPr>
        <p:spPr>
          <a:xfrm>
            <a:off x="19080" y="3960"/>
            <a:ext cx="12173040" cy="68526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Content Placeholder 3_5"/>
          <p:cNvSpPr/>
          <p:nvPr/>
        </p:nvSpPr>
        <p:spPr>
          <a:xfrm>
            <a:off x="609480" y="685800"/>
            <a:ext cx="747000" cy="119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Title 4_5"/>
          <p:cNvSpPr/>
          <p:nvPr/>
        </p:nvSpPr>
        <p:spPr>
          <a:xfrm>
            <a:off x="596880" y="1789200"/>
            <a:ext cx="6779520" cy="41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85000"/>
              </a:lnSpc>
            </a:pPr>
            <a:endParaRPr b="0" lang="fr-FR" sz="1800" spc="-1" strike="noStrike">
              <a:latin typeface="Arial"/>
            </a:endParaRPr>
          </a:p>
        </p:txBody>
      </p:sp>
      <p:sp>
        <p:nvSpPr>
          <p:cNvPr id="142" name="Text Placeholder 5_5"/>
          <p:cNvSpPr/>
          <p:nvPr/>
        </p:nvSpPr>
        <p:spPr>
          <a:xfrm>
            <a:off x="593640" y="1016640"/>
            <a:ext cx="45669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Helvetica Neue Light"/>
                <a:ea typeface="Helvetica Neue Light"/>
              </a:rPr>
              <a:t>Annotations</a:t>
            </a:r>
            <a:endParaRPr b="0" lang="fr-FR" sz="40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900000" y="2790000"/>
            <a:ext cx="2397600" cy="187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"/>
          <p:cNvSpPr/>
          <p:nvPr/>
        </p:nvSpPr>
        <p:spPr>
          <a:xfrm>
            <a:off x="1440000" y="2426760"/>
            <a:ext cx="8177760" cy="290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Annotations add meta informations to the code with multiple usages :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Compiler hints : @Override @Deprecated @SuppressWarnings("unchecked")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Documentation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Code/File Generation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Runtime usage with introspection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Arial"/>
                <a:ea typeface="DejaVu Sans"/>
              </a:rPr>
              <a:t>- Personalized Annotations</a:t>
            </a:r>
            <a:endParaRPr b="0" lang="fr-FR" sz="18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2792</TotalTime>
  <Application>LibreOffice/7.1.0.3$Linux_X86_64 LibreOffice_project/10$Build-3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2021-03-07T16:15:05Z</dcterms:created>
  <dc:creator/>
  <dc:description/>
  <dc:language>fr-FR</dc:language>
  <cp:lastModifiedBy/>
  <cp:lastPrinted>2020-05-13T16:38:13Z</cp:lastPrinted>
  <dcterms:modified xsi:type="dcterms:W3CDTF">2021-03-23T12:31:42Z</dcterms:modified>
  <cp:revision>104</cp:revision>
  <dc:subject/>
  <dc:title>Presentation  Title Goes Here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0x010100BC7200475A1F3A4DA533D379BB7DF6E7</vt:lpwstr>
  </property>
  <property fmtid="{D5CDD505-2E9C-101B-9397-08002B2CF9AE}" pid="3" name="Notes">
    <vt:r8>1</vt:r8>
  </property>
  <property fmtid="{D5CDD505-2E9C-101B-9397-08002B2CF9AE}" pid="4" name="PresentationFormat">
    <vt:lpwstr>Widescreen</vt:lpwstr>
  </property>
  <property fmtid="{D5CDD505-2E9C-101B-9397-08002B2CF9AE}" pid="5" name="Slides">
    <vt:r8>18</vt:r8>
  </property>
</Properties>
</file>